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3"/>
  </p:notesMasterIdLst>
  <p:sldIdLst>
    <p:sldId id="257" r:id="rId2"/>
    <p:sldId id="280" r:id="rId3"/>
    <p:sldId id="281" r:id="rId4"/>
    <p:sldId id="282" r:id="rId5"/>
    <p:sldId id="259" r:id="rId6"/>
    <p:sldId id="260" r:id="rId7"/>
    <p:sldId id="285" r:id="rId8"/>
    <p:sldId id="296" r:id="rId9"/>
    <p:sldId id="286" r:id="rId10"/>
    <p:sldId id="287" r:id="rId11"/>
    <p:sldId id="261" r:id="rId12"/>
    <p:sldId id="290" r:id="rId13"/>
    <p:sldId id="262" r:id="rId14"/>
    <p:sldId id="263" r:id="rId15"/>
    <p:sldId id="264" r:id="rId16"/>
    <p:sldId id="265" r:id="rId17"/>
    <p:sldId id="266" r:id="rId18"/>
    <p:sldId id="267" r:id="rId19"/>
    <p:sldId id="269" r:id="rId20"/>
    <p:sldId id="270" r:id="rId21"/>
    <p:sldId id="288" r:id="rId22"/>
    <p:sldId id="297" r:id="rId23"/>
    <p:sldId id="272" r:id="rId24"/>
    <p:sldId id="275" r:id="rId25"/>
    <p:sldId id="291" r:id="rId26"/>
    <p:sldId id="298" r:id="rId27"/>
    <p:sldId id="292" r:id="rId28"/>
    <p:sldId id="277" r:id="rId29"/>
    <p:sldId id="299" r:id="rId30"/>
    <p:sldId id="293" r:id="rId31"/>
    <p:sldId id="294" r:id="rId32"/>
  </p:sldIdLst>
  <p:sldSz cx="9144000" cy="6858000" type="screen4x3"/>
  <p:notesSz cx="6858000" cy="9144000"/>
  <p:custDataLst>
    <p:tags r:id="rId3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0" autoAdjust="0"/>
    <p:restoredTop sz="90084" autoAdjust="0"/>
  </p:normalViewPr>
  <p:slideViewPr>
    <p:cSldViewPr>
      <p:cViewPr varScale="1">
        <p:scale>
          <a:sx n="60" d="100"/>
          <a:sy n="60" d="100"/>
        </p:scale>
        <p:origin x="1380" y="24"/>
      </p:cViewPr>
      <p:guideLst>
        <p:guide orient="horz" pos="2160"/>
        <p:guide pos="29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2" d="100"/>
        <a:sy n="82" d="100"/>
      </p:scale>
      <p:origin x="0" y="-1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F25F6-E1EF-4065-8525-42EDEBD9BD22}" type="datetimeFigureOut">
              <a:rPr lang="en-US" smtClean="0"/>
              <a:pPr/>
              <a:t>8/14/2016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E1DFD8-B619-4FFF-B366-BDCC98D081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690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055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980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8/14/2016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81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8/14/2016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26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8/14/2016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254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34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606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232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18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478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877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276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8/14/2016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896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8/14/2016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623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8/14/2016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52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97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hyperlink" Target="http://creativecommons.org/licenses/by-nc/4.0/" TargetMode="External"/><Relationship Id="rId4" Type="http://schemas.openxmlformats.org/officeDocument/2006/relationships/image" Target="../media/image1.im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pre.plt-scheme.org/docs/html/htdp-langs/cond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Using the List Template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</a:t>
            </a:r>
            <a:r>
              <a:rPr lang="en-US" dirty="0" err="1"/>
              <a:t>Bootcamp</a:t>
            </a:r>
            <a:r>
              <a:rPr lang="en-US" dirty="0"/>
              <a:t>”</a:t>
            </a:r>
          </a:p>
          <a:p>
            <a:r>
              <a:rPr lang="en-US" dirty="0"/>
              <a:t>Lesson 4.2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/>
              <a:t>TexPoint fonts used in EMF. </a:t>
            </a:r>
          </a:p>
          <a:p>
            <a:r>
              <a:rPr lang="en-US"/>
              <a:t>Read the TexPoint manual before you delete this box.: </a:t>
            </a:r>
            <a:r>
              <a:rPr lang="en-US">
                <a:latin typeface="CMMI10"/>
              </a:rPr>
              <a:t>A</a:t>
            </a:r>
            <a:r>
              <a:rPr lang="en-US">
                <a:latin typeface="CMR10"/>
              </a:rPr>
              <a:t>A</a:t>
            </a:r>
            <a:r>
              <a:rPr lang="en-US">
                <a:latin typeface="CMSY10ORIG"/>
              </a:rPr>
              <a:t>A</a:t>
            </a:r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12" name="Picture 11"/>
            <p:cNvPicPr>
              <a:picLocks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2012-2014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5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 Questions for </a:t>
            </a:r>
            <a:r>
              <a:rPr lang="en-US" dirty="0" err="1"/>
              <a:t>TLState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14" y="1623218"/>
            <a:ext cx="8686800" cy="4525963"/>
          </a:xfrm>
          <a:ln w="12700">
            <a:noFill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tls-fn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TLState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-&gt; ??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;(define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tls-fn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tls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    [(string=?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tls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"red") ...]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    [(string=?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tls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"yellow") ...]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    [(string=?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tls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"green") ...]))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248400" y="1447800"/>
            <a:ext cx="25908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What's the answer for "red"?</a:t>
            </a:r>
          </a:p>
        </p:txBody>
      </p:sp>
      <p:sp>
        <p:nvSpPr>
          <p:cNvPr id="6" name="Rectangle 5"/>
          <p:cNvSpPr/>
          <p:nvPr/>
        </p:nvSpPr>
        <p:spPr>
          <a:xfrm>
            <a:off x="6553200" y="2971800"/>
            <a:ext cx="25908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What's the answer for "yellow"?</a:t>
            </a:r>
          </a:p>
        </p:txBody>
      </p:sp>
      <p:sp>
        <p:nvSpPr>
          <p:cNvPr id="7" name="Rectangle 6"/>
          <p:cNvSpPr/>
          <p:nvPr/>
        </p:nvSpPr>
        <p:spPr>
          <a:xfrm>
            <a:off x="5943600" y="4724400"/>
            <a:ext cx="25908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What's the answer for "green"?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4457700"/>
            <a:ext cx="5029200" cy="24003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The questions are the same, no matter what function we are defining.</a:t>
            </a:r>
          </a:p>
          <a:p>
            <a:pPr algn="ctr"/>
            <a:endParaRPr lang="en-US" sz="2400" dirty="0">
              <a:solidFill>
                <a:schemeClr val="tx1"/>
              </a:solidFill>
            </a:endParaRPr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To finish the function definition, all we do is to fill in the blanks with the answers.</a:t>
            </a:r>
          </a:p>
        </p:txBody>
      </p:sp>
      <p:cxnSp>
        <p:nvCxnSpPr>
          <p:cNvPr id="10" name="Straight Arrow Connector 9"/>
          <p:cNvCxnSpPr>
            <a:stCxn id="4" idx="1"/>
          </p:cNvCxnSpPr>
          <p:nvPr/>
        </p:nvCxnSpPr>
        <p:spPr>
          <a:xfrm flipH="1">
            <a:off x="5334000" y="1905000"/>
            <a:ext cx="914400" cy="10668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1"/>
          </p:cNvCxnSpPr>
          <p:nvPr/>
        </p:nvCxnSpPr>
        <p:spPr>
          <a:xfrm flipH="1">
            <a:off x="5943600" y="3429000"/>
            <a:ext cx="609600" cy="76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0"/>
          </p:cNvCxnSpPr>
          <p:nvPr/>
        </p:nvCxnSpPr>
        <p:spPr>
          <a:xfrm flipH="1" flipV="1">
            <a:off x="5791200" y="4191000"/>
            <a:ext cx="1447800" cy="533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9208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list-fn :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ListOfX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-&gt; ??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list-fn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 ...]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[else (... (first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     (</a:t>
            </a:r>
            <a:r>
              <a:rPr lang="en-US" sz="2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list-fn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(rest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)))]))</a:t>
            </a:r>
          </a:p>
        </p:txBody>
      </p:sp>
      <p:sp>
        <p:nvSpPr>
          <p:cNvPr id="8" name="Rectangle 7"/>
          <p:cNvSpPr/>
          <p:nvPr/>
        </p:nvSpPr>
        <p:spPr>
          <a:xfrm>
            <a:off x="444500" y="4529927"/>
            <a:ext cx="3124200" cy="110816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Here are the template questions for the list template.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 questions for </a:t>
            </a:r>
            <a:r>
              <a:rPr lang="en-US" dirty="0" err="1"/>
              <a:t>ListOfX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4" name="Group 8"/>
          <p:cNvGrpSpPr/>
          <p:nvPr/>
        </p:nvGrpSpPr>
        <p:grpSpPr>
          <a:xfrm>
            <a:off x="4191000" y="2134772"/>
            <a:ext cx="4678680" cy="1323536"/>
            <a:chOff x="3474720" y="1447799"/>
            <a:chExt cx="4678680" cy="1323536"/>
          </a:xfrm>
        </p:grpSpPr>
        <p:sp>
          <p:nvSpPr>
            <p:cNvPr id="5" name="Rectangle 4"/>
            <p:cNvSpPr/>
            <p:nvPr/>
          </p:nvSpPr>
          <p:spPr>
            <a:xfrm>
              <a:off x="4876800" y="1447799"/>
              <a:ext cx="3276600" cy="132353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What's the answer for the empty list?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3474720" y="1753772"/>
              <a:ext cx="1392702" cy="1017563"/>
            </a:xfrm>
            <a:custGeom>
              <a:avLst/>
              <a:gdLst>
                <a:gd name="connsiteX0" fmla="*/ 1392702 w 1392702"/>
                <a:gd name="connsiteY0" fmla="*/ 145366 h 1017563"/>
                <a:gd name="connsiteX1" fmla="*/ 618978 w 1392702"/>
                <a:gd name="connsiteY1" fmla="*/ 145366 h 1017563"/>
                <a:gd name="connsiteX2" fmla="*/ 0 w 1392702"/>
                <a:gd name="connsiteY2" fmla="*/ 1017563 h 1017563"/>
                <a:gd name="connsiteX3" fmla="*/ 0 w 1392702"/>
                <a:gd name="connsiteY3" fmla="*/ 1017563 h 1017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2702" h="1017563">
                  <a:moveTo>
                    <a:pt x="1392702" y="145366"/>
                  </a:moveTo>
                  <a:cubicBezTo>
                    <a:pt x="1121898" y="72683"/>
                    <a:pt x="851095" y="0"/>
                    <a:pt x="618978" y="145366"/>
                  </a:cubicBezTo>
                  <a:cubicBezTo>
                    <a:pt x="386861" y="290732"/>
                    <a:pt x="0" y="1017563"/>
                    <a:pt x="0" y="1017563"/>
                  </a:cubicBezTo>
                  <a:lnTo>
                    <a:pt x="0" y="1017563"/>
                  </a:ln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124200" y="4191000"/>
            <a:ext cx="5614987" cy="2349158"/>
            <a:chOff x="3124200" y="4191000"/>
            <a:chExt cx="5614987" cy="2349158"/>
          </a:xfrm>
        </p:grpSpPr>
        <p:sp>
          <p:nvSpPr>
            <p:cNvPr id="7" name="Rectangle 6"/>
            <p:cNvSpPr/>
            <p:nvPr/>
          </p:nvSpPr>
          <p:spPr>
            <a:xfrm>
              <a:off x="3962400" y="4724400"/>
              <a:ext cx="4776787" cy="181575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If we knew the first of the list, and the answer for the rest of the list, how could we combine them to get the answer for the whole list?</a:t>
              </a:r>
            </a:p>
          </p:txBody>
        </p:sp>
        <p:cxnSp>
          <p:nvCxnSpPr>
            <p:cNvPr id="10" name="Straight Arrow Connector 9"/>
            <p:cNvCxnSpPr>
              <a:stCxn id="7" idx="1"/>
            </p:cNvCxnSpPr>
            <p:nvPr/>
          </p:nvCxnSpPr>
          <p:spPr>
            <a:xfrm flipH="1" flipV="1">
              <a:off x="3124200" y="4191000"/>
              <a:ext cx="838200" cy="144127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91770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do some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We’ll be working with the list template a lot, so let’s do some examples to illustrate how it goes.</a:t>
            </a:r>
          </a:p>
          <a:p>
            <a:r>
              <a:rPr lang="en-US" dirty="0"/>
              <a:t>We’ll do 5 examples, starting with one that’s very simple and working up to more complicated ones.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308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</a:t>
            </a:r>
            <a:r>
              <a:rPr lang="en-US" dirty="0" err="1"/>
              <a:t>lon</a:t>
            </a:r>
            <a:r>
              <a:rPr lang="en-US" dirty="0"/>
              <a:t>-length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-length :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ListOfNumber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-&gt; Number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GIVEN: a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ListOfNumber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RETURNS: its length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EXAMPLES: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-length empty) = 0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-length (cons 11 empty)) = 1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-length (cons 33 (cons 11 empty))) = 2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STRATEGY: Use template for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ListOfNumber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on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lst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373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</a:t>
            </a:r>
            <a:r>
              <a:rPr lang="en-US" dirty="0" err="1"/>
              <a:t>lon</a:t>
            </a:r>
            <a:r>
              <a:rPr lang="en-US" dirty="0"/>
              <a:t>-length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-length : LON -&gt; Number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Given a LON, find its length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-length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...]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(... 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  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-length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28600" y="4572000"/>
            <a:ext cx="2667000" cy="1524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We start by copying the template and changing  list-</a:t>
            </a:r>
            <a:r>
              <a:rPr lang="en-US" sz="2000" dirty="0" err="1">
                <a:solidFill>
                  <a:schemeClr val="tx1"/>
                </a:solidFill>
              </a:rPr>
              <a:t>fn</a:t>
            </a:r>
            <a:r>
              <a:rPr lang="en-US" sz="2000" dirty="0">
                <a:solidFill>
                  <a:schemeClr val="tx1"/>
                </a:solidFill>
              </a:rPr>
              <a:t> to </a:t>
            </a:r>
            <a:r>
              <a:rPr lang="en-US" sz="2000" dirty="0" err="1">
                <a:solidFill>
                  <a:schemeClr val="tx1"/>
                </a:solidFill>
              </a:rPr>
              <a:t>lon</a:t>
            </a:r>
            <a:r>
              <a:rPr lang="en-US" sz="2000" dirty="0">
                <a:solidFill>
                  <a:schemeClr val="tx1"/>
                </a:solidFill>
              </a:rPr>
              <a:t>-length.  </a:t>
            </a:r>
          </a:p>
        </p:txBody>
      </p:sp>
    </p:spTree>
    <p:extLst>
      <p:ext uri="{BB962C8B-B14F-4D97-AF65-F5344CB8AC3E}">
        <p14:creationId xmlns:p14="http://schemas.microsoft.com/office/powerpoint/2010/main" val="20983183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</a:t>
            </a:r>
            <a:r>
              <a:rPr lang="en-US" dirty="0" err="1"/>
              <a:t>lon</a:t>
            </a:r>
            <a:r>
              <a:rPr lang="en-US" dirty="0"/>
              <a:t>-length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-length : LON -&gt; Number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Given a LON, find its length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-length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(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+ 1 </a:t>
            </a:r>
            <a:r>
              <a:rPr lang="en-US" sz="2000" b="1" strike="sngStrike" dirty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(first </a:t>
            </a:r>
            <a:r>
              <a:rPr lang="en-US" sz="2000" b="1" strike="sngStrike" dirty="0" err="1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strike="sngStrike" dirty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  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-length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15</a:t>
            </a:fld>
            <a:endParaRPr lang="en-US"/>
          </a:p>
        </p:txBody>
      </p:sp>
      <p:grpSp>
        <p:nvGrpSpPr>
          <p:cNvPr id="10" name="Group 8"/>
          <p:cNvGrpSpPr/>
          <p:nvPr/>
        </p:nvGrpSpPr>
        <p:grpSpPr>
          <a:xfrm>
            <a:off x="3253740" y="1872343"/>
            <a:ext cx="4678680" cy="1323536"/>
            <a:chOff x="3474720" y="1447799"/>
            <a:chExt cx="4678680" cy="1323536"/>
          </a:xfrm>
        </p:grpSpPr>
        <p:sp>
          <p:nvSpPr>
            <p:cNvPr id="11" name="Rectangle 10"/>
            <p:cNvSpPr/>
            <p:nvPr/>
          </p:nvSpPr>
          <p:spPr>
            <a:xfrm>
              <a:off x="4876800" y="1447799"/>
              <a:ext cx="3276600" cy="132353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What's the answer for the empty list?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3474720" y="1753772"/>
              <a:ext cx="1392702" cy="1017563"/>
            </a:xfrm>
            <a:custGeom>
              <a:avLst/>
              <a:gdLst>
                <a:gd name="connsiteX0" fmla="*/ 1392702 w 1392702"/>
                <a:gd name="connsiteY0" fmla="*/ 145366 h 1017563"/>
                <a:gd name="connsiteX1" fmla="*/ 618978 w 1392702"/>
                <a:gd name="connsiteY1" fmla="*/ 145366 h 1017563"/>
                <a:gd name="connsiteX2" fmla="*/ 0 w 1392702"/>
                <a:gd name="connsiteY2" fmla="*/ 1017563 h 1017563"/>
                <a:gd name="connsiteX3" fmla="*/ 0 w 1392702"/>
                <a:gd name="connsiteY3" fmla="*/ 1017563 h 1017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2702" h="1017563">
                  <a:moveTo>
                    <a:pt x="1392702" y="145366"/>
                  </a:moveTo>
                  <a:cubicBezTo>
                    <a:pt x="1121898" y="72683"/>
                    <a:pt x="851095" y="0"/>
                    <a:pt x="618978" y="145366"/>
                  </a:cubicBezTo>
                  <a:cubicBezTo>
                    <a:pt x="386861" y="290732"/>
                    <a:pt x="0" y="1017563"/>
                    <a:pt x="0" y="1017563"/>
                  </a:cubicBezTo>
                  <a:lnTo>
                    <a:pt x="0" y="1017563"/>
                  </a:ln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317433" y="3853543"/>
            <a:ext cx="5614987" cy="2349158"/>
            <a:chOff x="3124200" y="4191000"/>
            <a:chExt cx="5614987" cy="2349158"/>
          </a:xfrm>
        </p:grpSpPr>
        <p:sp>
          <p:nvSpPr>
            <p:cNvPr id="14" name="Rectangle 13"/>
            <p:cNvSpPr/>
            <p:nvPr/>
          </p:nvSpPr>
          <p:spPr>
            <a:xfrm>
              <a:off x="3962400" y="4724400"/>
              <a:ext cx="4776787" cy="181575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If we knew the first of the list, and the answer for the rest of the list, how could we combine them to get the answer for the whole list?</a:t>
              </a:r>
            </a:p>
          </p:txBody>
        </p:sp>
        <p:cxnSp>
          <p:nvCxnSpPr>
            <p:cNvPr id="15" name="Straight Arrow Connector 14"/>
            <p:cNvCxnSpPr>
              <a:stCxn id="14" idx="1"/>
            </p:cNvCxnSpPr>
            <p:nvPr/>
          </p:nvCxnSpPr>
          <p:spPr>
            <a:xfrm flipH="1" flipV="1">
              <a:off x="3124200" y="4191000"/>
              <a:ext cx="838200" cy="144127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228600" y="4305313"/>
            <a:ext cx="2279333" cy="197901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Next, we answer the template questions.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-length : LON -&gt; Number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Given a LON, find its length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-length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...]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(... 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  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-length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>
              <a:buFont typeface="Arial" pitchFamily="34" charset="0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523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code is self-referential, too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-length : LON -&gt; Number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Given a LON, find its length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0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lon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-length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0]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(+ 1 </a:t>
            </a:r>
            <a:r>
              <a:rPr lang="en-US" sz="2000" b="1" strike="sngStrike" dirty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(first </a:t>
            </a:r>
            <a:r>
              <a:rPr lang="en-US" sz="2000" b="1" strike="sngStrike" dirty="0" err="1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strike="sngStrike" dirty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    (</a:t>
            </a:r>
            <a:r>
              <a:rPr lang="en-US" sz="20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lon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-length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4660007">
            <a:off x="2608092" y="2970572"/>
            <a:ext cx="978408" cy="484632"/>
          </a:xfrm>
          <a:prstGeom prst="rightArrow">
            <a:avLst/>
          </a:prstGeom>
          <a:solidFill>
            <a:schemeClr val="accent2">
              <a:lumMod val="75000"/>
              <a:alpha val="46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33800" y="4572000"/>
            <a:ext cx="4572000" cy="14478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i="1" dirty="0">
                <a:solidFill>
                  <a:srgbClr val="FF0000"/>
                </a:solidFill>
              </a:rPr>
              <a:t>Self-reference in the data definition leads to self-reference in the template;</a:t>
            </a:r>
          </a:p>
          <a:p>
            <a:r>
              <a:rPr lang="en-US" i="1" dirty="0">
                <a:solidFill>
                  <a:srgbClr val="FF0000"/>
                </a:solidFill>
              </a:rPr>
              <a:t>Self-reference in the template leads to self-reference in the code.</a:t>
            </a:r>
          </a:p>
        </p:txBody>
      </p:sp>
    </p:spTree>
    <p:extLst>
      <p:ext uri="{BB962C8B-B14F-4D97-AF65-F5344CB8AC3E}">
        <p14:creationId xmlns:p14="http://schemas.microsoft.com/office/powerpoint/2010/main" val="2611088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</a:t>
            </a:r>
            <a:r>
              <a:rPr lang="en-US" dirty="0" err="1"/>
              <a:t>lon</a:t>
            </a:r>
            <a:r>
              <a:rPr lang="en-US" dirty="0"/>
              <a:t>-sum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-sum : LON -&gt; Number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GIVEN: a list of numbers 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RETURNS: the sum of the numbers in the list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EXAMPLES: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-sum empty) = 0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-sum (cons 11 empty)) = 11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-sum (cons 33 (cons 11 empty))) = 44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-sum (cons 10 (cons 20 (cons 3 empty)))) = 33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STRATEGY: Use template for LON on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86200" y="5257800"/>
            <a:ext cx="37338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Here's another example</a:t>
            </a:r>
          </a:p>
        </p:txBody>
      </p:sp>
    </p:spTree>
    <p:extLst>
      <p:ext uri="{BB962C8B-B14F-4D97-AF65-F5344CB8AC3E}">
        <p14:creationId xmlns:p14="http://schemas.microsoft.com/office/powerpoint/2010/main" val="1064455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</a:t>
            </a:r>
            <a:r>
              <a:rPr lang="en-US" dirty="0" err="1"/>
              <a:t>lon</a:t>
            </a:r>
            <a:r>
              <a:rPr lang="en-US" dirty="0"/>
              <a:t>-sum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-sum : LON -&gt; Number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-sum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...]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(... 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  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-sum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11" name="Group 8"/>
          <p:cNvGrpSpPr/>
          <p:nvPr/>
        </p:nvGrpSpPr>
        <p:grpSpPr>
          <a:xfrm>
            <a:off x="3236323" y="1516548"/>
            <a:ext cx="4678680" cy="1323536"/>
            <a:chOff x="3474720" y="1447799"/>
            <a:chExt cx="4678680" cy="1323536"/>
          </a:xfrm>
        </p:grpSpPr>
        <p:sp>
          <p:nvSpPr>
            <p:cNvPr id="12" name="Rectangle 11"/>
            <p:cNvSpPr/>
            <p:nvPr/>
          </p:nvSpPr>
          <p:spPr>
            <a:xfrm>
              <a:off x="4876800" y="1447799"/>
              <a:ext cx="3276600" cy="132353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What's the answer for the empty list?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3474720" y="1753772"/>
              <a:ext cx="1392702" cy="1017563"/>
            </a:xfrm>
            <a:custGeom>
              <a:avLst/>
              <a:gdLst>
                <a:gd name="connsiteX0" fmla="*/ 1392702 w 1392702"/>
                <a:gd name="connsiteY0" fmla="*/ 145366 h 1017563"/>
                <a:gd name="connsiteX1" fmla="*/ 618978 w 1392702"/>
                <a:gd name="connsiteY1" fmla="*/ 145366 h 1017563"/>
                <a:gd name="connsiteX2" fmla="*/ 0 w 1392702"/>
                <a:gd name="connsiteY2" fmla="*/ 1017563 h 1017563"/>
                <a:gd name="connsiteX3" fmla="*/ 0 w 1392702"/>
                <a:gd name="connsiteY3" fmla="*/ 1017563 h 1017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2702" h="1017563">
                  <a:moveTo>
                    <a:pt x="1392702" y="145366"/>
                  </a:moveTo>
                  <a:cubicBezTo>
                    <a:pt x="1121898" y="72683"/>
                    <a:pt x="851095" y="0"/>
                    <a:pt x="618978" y="145366"/>
                  </a:cubicBezTo>
                  <a:cubicBezTo>
                    <a:pt x="386861" y="290732"/>
                    <a:pt x="0" y="1017563"/>
                    <a:pt x="0" y="1017563"/>
                  </a:cubicBezTo>
                  <a:lnTo>
                    <a:pt x="0" y="1017563"/>
                  </a:ln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300016" y="3497748"/>
            <a:ext cx="5614987" cy="2349158"/>
            <a:chOff x="3124200" y="4191000"/>
            <a:chExt cx="5614987" cy="2349158"/>
          </a:xfrm>
        </p:grpSpPr>
        <p:sp>
          <p:nvSpPr>
            <p:cNvPr id="15" name="Rectangle 14"/>
            <p:cNvSpPr/>
            <p:nvPr/>
          </p:nvSpPr>
          <p:spPr>
            <a:xfrm>
              <a:off x="3962400" y="4724400"/>
              <a:ext cx="4776787" cy="181575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If we knew the first of the list, and the answer for the rest of the list, how could we combine them to get the answer for the whole list?</a:t>
              </a:r>
            </a:p>
          </p:txBody>
        </p:sp>
        <p:cxnSp>
          <p:nvCxnSpPr>
            <p:cNvPr id="16" name="Straight Arrow Connector 15"/>
            <p:cNvCxnSpPr>
              <a:stCxn id="15" idx="1"/>
            </p:cNvCxnSpPr>
            <p:nvPr/>
          </p:nvCxnSpPr>
          <p:spPr>
            <a:xfrm flipH="1" flipV="1">
              <a:off x="3124200" y="4191000"/>
              <a:ext cx="838200" cy="144127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-sum : LON -&gt; Number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-sum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(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+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  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  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-sum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>
              <a:buFont typeface="Arial" pitchFamily="34" charset="0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10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Watch this work: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lon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-sum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(cons 11 (cons 22 (cons 33 empty))))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(+ 11  (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lon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-sum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(cons 22 (cons 33 empty))))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(+ 11  (+ 22    (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lon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-sum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(cons 33 empty))))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(+ 11  (+ 22    (+ 33    (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lon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-sum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empty))))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(+ 11  (+ 22    (+ 33    0)))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(+ 11  (+ 22    33))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(+ 11  55)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66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43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At the end of this lesson you should be able to:</a:t>
            </a:r>
          </a:p>
          <a:p>
            <a:r>
              <a:rPr lang="en-US" dirty="0"/>
              <a:t>Write down the template for list data.</a:t>
            </a:r>
          </a:p>
          <a:p>
            <a:pPr lvl="0"/>
            <a:r>
              <a:rPr lang="en-US" dirty="0"/>
              <a:t>Use the template for list data to write simple functions on lists.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004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3: double-all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double-all : LON -&gt; LON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GIVEN: a LON, 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RETURNS: a list just like the original, but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with each number doubled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EXAMPLES: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(double-all empty) = empty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(double-all (cons 11 empty)) 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= (cons 22 empty)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(double-all (cons 33 (cons 11 empty)))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= (cons 66 (cons 22 empty))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STRATEGY: Use template for LON on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632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3: double-all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double-all : LON -&gt; LON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(double-all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 ...]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(... (first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   (double-all (rest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>
              <a:buNone/>
            </a:pPr>
            <a:endParaRPr lang="en-US" sz="28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21</a:t>
            </a:fld>
            <a:endParaRPr lang="en-US"/>
          </a:p>
        </p:txBody>
      </p:sp>
      <p:grpSp>
        <p:nvGrpSpPr>
          <p:cNvPr id="5" name="Group 8"/>
          <p:cNvGrpSpPr/>
          <p:nvPr/>
        </p:nvGrpSpPr>
        <p:grpSpPr>
          <a:xfrm>
            <a:off x="3760946" y="1524000"/>
            <a:ext cx="4678680" cy="1323536"/>
            <a:chOff x="3474720" y="1447799"/>
            <a:chExt cx="4678680" cy="1323536"/>
          </a:xfrm>
        </p:grpSpPr>
        <p:sp>
          <p:nvSpPr>
            <p:cNvPr id="6" name="Rectangle 5"/>
            <p:cNvSpPr/>
            <p:nvPr/>
          </p:nvSpPr>
          <p:spPr>
            <a:xfrm>
              <a:off x="4876800" y="1447799"/>
              <a:ext cx="3276600" cy="132353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What's the answer for the empty list?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3474720" y="1753772"/>
              <a:ext cx="1392702" cy="1017563"/>
            </a:xfrm>
            <a:custGeom>
              <a:avLst/>
              <a:gdLst>
                <a:gd name="connsiteX0" fmla="*/ 1392702 w 1392702"/>
                <a:gd name="connsiteY0" fmla="*/ 145366 h 1017563"/>
                <a:gd name="connsiteX1" fmla="*/ 618978 w 1392702"/>
                <a:gd name="connsiteY1" fmla="*/ 145366 h 1017563"/>
                <a:gd name="connsiteX2" fmla="*/ 0 w 1392702"/>
                <a:gd name="connsiteY2" fmla="*/ 1017563 h 1017563"/>
                <a:gd name="connsiteX3" fmla="*/ 0 w 1392702"/>
                <a:gd name="connsiteY3" fmla="*/ 1017563 h 1017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2702" h="1017563">
                  <a:moveTo>
                    <a:pt x="1392702" y="145366"/>
                  </a:moveTo>
                  <a:cubicBezTo>
                    <a:pt x="1121898" y="72683"/>
                    <a:pt x="851095" y="0"/>
                    <a:pt x="618978" y="145366"/>
                  </a:cubicBezTo>
                  <a:cubicBezTo>
                    <a:pt x="386861" y="290732"/>
                    <a:pt x="0" y="1017563"/>
                    <a:pt x="0" y="1017563"/>
                  </a:cubicBezTo>
                  <a:lnTo>
                    <a:pt x="0" y="1017563"/>
                  </a:ln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873693" y="3650734"/>
            <a:ext cx="5614987" cy="2349158"/>
            <a:chOff x="3124200" y="4191000"/>
            <a:chExt cx="5614987" cy="2349158"/>
          </a:xfrm>
        </p:grpSpPr>
        <p:sp>
          <p:nvSpPr>
            <p:cNvPr id="9" name="Rectangle 8"/>
            <p:cNvSpPr/>
            <p:nvPr/>
          </p:nvSpPr>
          <p:spPr>
            <a:xfrm>
              <a:off x="3962400" y="4724400"/>
              <a:ext cx="4776787" cy="181575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If we knew the first of the list, and the answer for the rest of the list, how could we combine them to get the answer for the whole list?</a:t>
              </a:r>
            </a:p>
          </p:txBody>
        </p:sp>
        <p:cxnSp>
          <p:nvCxnSpPr>
            <p:cNvPr id="10" name="Straight Arrow Connector 9"/>
            <p:cNvCxnSpPr>
              <a:stCxn id="9" idx="1"/>
            </p:cNvCxnSpPr>
            <p:nvPr/>
          </p:nvCxnSpPr>
          <p:spPr>
            <a:xfrm flipH="1" flipV="1">
              <a:off x="3124200" y="4191000"/>
              <a:ext cx="838200" cy="144127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371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double-all : LON -&gt; LON</a:t>
            </a:r>
          </a:p>
          <a:p>
            <a:pPr>
              <a:buFont typeface="Arial" pitchFamily="34" charset="0"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(double-all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empty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]</a:t>
            </a:r>
          </a:p>
          <a:p>
            <a:pPr>
              <a:buFont typeface="Arial" pitchFamily="34" charset="0"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(cons (* 2 (first 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lst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))</a:t>
            </a:r>
          </a:p>
          <a:p>
            <a:pPr>
              <a:buFont typeface="Arial" pitchFamily="34" charset="0"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   (double-all (rest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>
              <a:buFont typeface="Arial" pitchFamily="34" charset="0"/>
              <a:buNone/>
            </a:pPr>
            <a:endParaRPr lang="en-US" sz="2800" b="1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47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4: remove-evens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this one, we'll need to specialize to integers.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A </a:t>
            </a:r>
            <a:r>
              <a:rPr 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ListOfIntegers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(LOI) is one of</a:t>
            </a:r>
          </a:p>
          <a:p>
            <a:pPr marL="0" indent="0">
              <a:buNone/>
            </a:pP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-- empty</a:t>
            </a:r>
          </a:p>
          <a:p>
            <a:pPr marL="0" indent="0">
              <a:buNone/>
            </a:pP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-- (cons Integer LOI)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0901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4: remove-evens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remove-evens : LOI -&gt; LOI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GIVEN: a LOI, 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RETURNS: a list just like the original, but with all the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even numbers removed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EXAMPLES: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(remove-evens empty) = empty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(remove-evens (cons 12 empty)) = empty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list-22-11-13-46-7 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(cons 22 (cons 11 (cons 13 (cons 46 (cons 7 empty))))))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(remove-evens list-22-11-13-46-7)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= (cons 11 (cons 13 (cons 7 empty)))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STRATEGY: Use template for LOI on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977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remove-evens : LOI -&gt; LOI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(remove-evens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empty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(if (even?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       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(remove-evens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        (cons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             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(remove-evens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))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]))</a:t>
            </a:r>
          </a:p>
          <a:p>
            <a:pPr>
              <a:buFont typeface="Arial" pitchFamily="34" charset="0"/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4: remove-evens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remove-evens : LOI -&gt; LOI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(remove-evens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...]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(... 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        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(remove-evens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24</a:t>
            </a:fld>
            <a:endParaRPr lang="en-US"/>
          </a:p>
        </p:txBody>
      </p:sp>
      <p:grpSp>
        <p:nvGrpSpPr>
          <p:cNvPr id="4" name="Group 8"/>
          <p:cNvGrpSpPr/>
          <p:nvPr/>
        </p:nvGrpSpPr>
        <p:grpSpPr>
          <a:xfrm>
            <a:off x="3292793" y="1447800"/>
            <a:ext cx="4678680" cy="1323536"/>
            <a:chOff x="3474720" y="1447799"/>
            <a:chExt cx="4678680" cy="1323536"/>
          </a:xfrm>
        </p:grpSpPr>
        <p:sp>
          <p:nvSpPr>
            <p:cNvPr id="5" name="Rectangle 4"/>
            <p:cNvSpPr/>
            <p:nvPr/>
          </p:nvSpPr>
          <p:spPr>
            <a:xfrm>
              <a:off x="4876800" y="1447799"/>
              <a:ext cx="3276600" cy="132353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What's the answer for the empty list?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3474720" y="1753772"/>
              <a:ext cx="1392702" cy="1017563"/>
            </a:xfrm>
            <a:custGeom>
              <a:avLst/>
              <a:gdLst>
                <a:gd name="connsiteX0" fmla="*/ 1392702 w 1392702"/>
                <a:gd name="connsiteY0" fmla="*/ 145366 h 1017563"/>
                <a:gd name="connsiteX1" fmla="*/ 618978 w 1392702"/>
                <a:gd name="connsiteY1" fmla="*/ 145366 h 1017563"/>
                <a:gd name="connsiteX2" fmla="*/ 0 w 1392702"/>
                <a:gd name="connsiteY2" fmla="*/ 1017563 h 1017563"/>
                <a:gd name="connsiteX3" fmla="*/ 0 w 1392702"/>
                <a:gd name="connsiteY3" fmla="*/ 1017563 h 1017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2702" h="1017563">
                  <a:moveTo>
                    <a:pt x="1392702" y="145366"/>
                  </a:moveTo>
                  <a:cubicBezTo>
                    <a:pt x="1121898" y="72683"/>
                    <a:pt x="851095" y="0"/>
                    <a:pt x="618978" y="145366"/>
                  </a:cubicBezTo>
                  <a:cubicBezTo>
                    <a:pt x="386861" y="290732"/>
                    <a:pt x="0" y="1017563"/>
                    <a:pt x="0" y="1017563"/>
                  </a:cubicBezTo>
                  <a:lnTo>
                    <a:pt x="0" y="1017563"/>
                  </a:ln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286000" y="3429000"/>
            <a:ext cx="6224587" cy="2960132"/>
            <a:chOff x="2514600" y="3580026"/>
            <a:chExt cx="6224587" cy="2960132"/>
          </a:xfrm>
        </p:grpSpPr>
        <p:sp>
          <p:nvSpPr>
            <p:cNvPr id="8" name="Rectangle 7"/>
            <p:cNvSpPr/>
            <p:nvPr/>
          </p:nvSpPr>
          <p:spPr>
            <a:xfrm>
              <a:off x="3962400" y="4724400"/>
              <a:ext cx="4776787" cy="181575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If we knew the first of the list, and the answer for the rest of the list, how could we combine them to get the answer for the whole list?</a:t>
              </a:r>
            </a:p>
          </p:txBody>
        </p:sp>
        <p:cxnSp>
          <p:nvCxnSpPr>
            <p:cNvPr id="9" name="Straight Arrow Connector 8"/>
            <p:cNvCxnSpPr>
              <a:stCxn id="8" idx="1"/>
            </p:cNvCxnSpPr>
            <p:nvPr/>
          </p:nvCxnSpPr>
          <p:spPr>
            <a:xfrm flipH="1" flipV="1">
              <a:off x="2514600" y="3580026"/>
              <a:ext cx="1447800" cy="205225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25182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4: remove-evens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remove-evens : LOI -&gt; LOI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(remove-evens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empty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(if (even?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       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(remove-evens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</a:t>
            </a:r>
          </a:p>
          <a:p>
            <a:pPr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        (cons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             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(remove-evens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))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]))</a:t>
            </a:r>
          </a:p>
          <a:p>
            <a:pPr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1905000" y="3048000"/>
            <a:ext cx="5334000" cy="1600200"/>
          </a:xfrm>
          <a:prstGeom prst="round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95600" y="5257800"/>
            <a:ext cx="4876800" cy="1066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Observe that this is a legal functional combination of </a:t>
            </a:r>
            <a:r>
              <a:rPr lang="en-US" sz="2000" b="1" dirty="0">
                <a:solidFill>
                  <a:schemeClr val="tx1"/>
                </a:solidFill>
              </a:rPr>
              <a:t>(first </a:t>
            </a:r>
            <a:r>
              <a:rPr lang="en-US" sz="2000" b="1" dirty="0" err="1">
                <a:solidFill>
                  <a:schemeClr val="tx1"/>
                </a:solidFill>
              </a:rPr>
              <a:t>lst</a:t>
            </a:r>
            <a:r>
              <a:rPr lang="en-US" sz="2000" b="1" dirty="0">
                <a:solidFill>
                  <a:schemeClr val="tx1"/>
                </a:solidFill>
              </a:rPr>
              <a:t>) </a:t>
            </a:r>
            <a:r>
              <a:rPr lang="en-US" sz="2000" dirty="0">
                <a:solidFill>
                  <a:schemeClr val="tx1"/>
                </a:solidFill>
              </a:rPr>
              <a:t>and </a:t>
            </a:r>
            <a:r>
              <a:rPr lang="en-US" sz="2000" b="1" dirty="0">
                <a:solidFill>
                  <a:schemeClr val="tx1"/>
                </a:solidFill>
              </a:rPr>
              <a:t>(remove-evens (rest </a:t>
            </a:r>
            <a:r>
              <a:rPr lang="en-US" sz="2000" b="1" dirty="0" err="1">
                <a:solidFill>
                  <a:schemeClr val="tx1"/>
                </a:solidFill>
              </a:rPr>
              <a:t>lst</a:t>
            </a:r>
            <a:r>
              <a:rPr lang="en-US" sz="2000" b="1" dirty="0">
                <a:solidFill>
                  <a:schemeClr val="tx1"/>
                </a:solidFill>
              </a:rPr>
              <a:t>))</a:t>
            </a:r>
            <a:r>
              <a:rPr lang="en-US" sz="2000" dirty="0">
                <a:solidFill>
                  <a:schemeClr val="tx1"/>
                </a:solidFill>
              </a:rPr>
              <a:t> .</a:t>
            </a:r>
          </a:p>
        </p:txBody>
      </p:sp>
      <p:cxnSp>
        <p:nvCxnSpPr>
          <p:cNvPr id="7" name="Straight Arrow Connector 6"/>
          <p:cNvCxnSpPr>
            <a:stCxn id="5" idx="0"/>
          </p:cNvCxnSpPr>
          <p:nvPr/>
        </p:nvCxnSpPr>
        <p:spPr>
          <a:xfrm flipH="1" flipV="1">
            <a:off x="4953000" y="4648200"/>
            <a:ext cx="381000" cy="6096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32029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4: remove-evens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remove-evens : LOI -&gt; LOI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(remove-evens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empty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(even?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(remove-evens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))]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(cons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         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(remove-evens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]))</a:t>
            </a:r>
          </a:p>
          <a:p>
            <a:pPr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133600" y="4800600"/>
            <a:ext cx="4343400" cy="15557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This version is OK, too.  The template is just a way for you to get started writing your function definition.  It's OK to vary it a little if it leads to more readable code.</a:t>
            </a:r>
          </a:p>
        </p:txBody>
      </p:sp>
    </p:spTree>
    <p:extLst>
      <p:ext uri="{BB962C8B-B14F-4D97-AF65-F5344CB8AC3E}">
        <p14:creationId xmlns:p14="http://schemas.microsoft.com/office/powerpoint/2010/main" val="27444384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5: remove-first-even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remove-first-even : LOI -&gt; LOI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GIVEN: a LOI, 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RETURNS: a list just like the original, but with all the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even numbers removed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EXAMPLES: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(remove-first-even empty) = empty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(remove-first-even (cons 12 empty)) = empty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list-22-11-13-46-7 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(cons 22 (cons 11 (cons 13 (cons 46 (cons 7 empty))))))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(remove-first-even list-22-11-13-46-7)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= (cons 11 (cons 13 (cons (cons 46 (cons 7 empty))))))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STRATEGY: Use template for LOI on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09600" y="6019800"/>
            <a:ext cx="3276600" cy="76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Why is this not a good set of examples?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038600" y="6019800"/>
            <a:ext cx="47244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Answer: None of them show what happens when the first element of the list is odd</a:t>
            </a:r>
          </a:p>
        </p:txBody>
      </p:sp>
    </p:spTree>
    <p:extLst>
      <p:ext uri="{BB962C8B-B14F-4D97-AF65-F5344CB8AC3E}">
        <p14:creationId xmlns:p14="http://schemas.microsoft.com/office/powerpoint/2010/main" val="703790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5: remove-first-even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remove-first-even : LOI -&gt; LOI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(remove-first-even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...]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(... 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    (remove-first-even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28</a:t>
            </a:fld>
            <a:endParaRPr lang="en-US"/>
          </a:p>
        </p:txBody>
      </p:sp>
      <p:grpSp>
        <p:nvGrpSpPr>
          <p:cNvPr id="10" name="Group 8"/>
          <p:cNvGrpSpPr/>
          <p:nvPr/>
        </p:nvGrpSpPr>
        <p:grpSpPr>
          <a:xfrm>
            <a:off x="3292793" y="1447800"/>
            <a:ext cx="4678680" cy="1323536"/>
            <a:chOff x="3474720" y="1447799"/>
            <a:chExt cx="4678680" cy="1323536"/>
          </a:xfrm>
        </p:grpSpPr>
        <p:sp>
          <p:nvSpPr>
            <p:cNvPr id="13" name="Rectangle 12"/>
            <p:cNvSpPr/>
            <p:nvPr/>
          </p:nvSpPr>
          <p:spPr>
            <a:xfrm>
              <a:off x="4876800" y="1447799"/>
              <a:ext cx="3276600" cy="132353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What's the answer for the empty list?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3474720" y="1753772"/>
              <a:ext cx="1392702" cy="1017563"/>
            </a:xfrm>
            <a:custGeom>
              <a:avLst/>
              <a:gdLst>
                <a:gd name="connsiteX0" fmla="*/ 1392702 w 1392702"/>
                <a:gd name="connsiteY0" fmla="*/ 145366 h 1017563"/>
                <a:gd name="connsiteX1" fmla="*/ 618978 w 1392702"/>
                <a:gd name="connsiteY1" fmla="*/ 145366 h 1017563"/>
                <a:gd name="connsiteX2" fmla="*/ 0 w 1392702"/>
                <a:gd name="connsiteY2" fmla="*/ 1017563 h 1017563"/>
                <a:gd name="connsiteX3" fmla="*/ 0 w 1392702"/>
                <a:gd name="connsiteY3" fmla="*/ 1017563 h 1017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2702" h="1017563">
                  <a:moveTo>
                    <a:pt x="1392702" y="145366"/>
                  </a:moveTo>
                  <a:cubicBezTo>
                    <a:pt x="1121898" y="72683"/>
                    <a:pt x="851095" y="0"/>
                    <a:pt x="618978" y="145366"/>
                  </a:cubicBezTo>
                  <a:cubicBezTo>
                    <a:pt x="386861" y="290732"/>
                    <a:pt x="0" y="1017563"/>
                    <a:pt x="0" y="1017563"/>
                  </a:cubicBezTo>
                  <a:lnTo>
                    <a:pt x="0" y="1017563"/>
                  </a:ln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remove-first-even : LOI -&gt; LOI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(remove-first-even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empty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(... 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    (remove-first-even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>
              <a:buFont typeface="Arial" pitchFamily="34" charset="0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304800" y="3429000"/>
            <a:ext cx="4776787" cy="3034958"/>
            <a:chOff x="304800" y="3429000"/>
            <a:chExt cx="4776787" cy="3034958"/>
          </a:xfrm>
        </p:grpSpPr>
        <p:sp>
          <p:nvSpPr>
            <p:cNvPr id="17" name="Rectangle 16"/>
            <p:cNvSpPr/>
            <p:nvPr/>
          </p:nvSpPr>
          <p:spPr>
            <a:xfrm>
              <a:off x="304800" y="4648200"/>
              <a:ext cx="4776787" cy="181575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If we knew the first of the list, and the answer for the rest of the list, how could we combine them to get the answer for the whole list?</a:t>
              </a:r>
            </a:p>
          </p:txBody>
        </p:sp>
        <p:cxnSp>
          <p:nvCxnSpPr>
            <p:cNvPr id="9" name="Straight Arrow Connector 8"/>
            <p:cNvCxnSpPr>
              <a:stCxn id="17" idx="0"/>
            </p:cNvCxnSpPr>
            <p:nvPr/>
          </p:nvCxnSpPr>
          <p:spPr>
            <a:xfrm flipH="1" flipV="1">
              <a:off x="2362200" y="3429000"/>
              <a:ext cx="330994" cy="12192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Content Placeholder 2"/>
          <p:cNvSpPr txBox="1">
            <a:spLocks/>
          </p:cNvSpPr>
          <p:nvPr/>
        </p:nvSpPr>
        <p:spPr>
          <a:xfrm>
            <a:off x="457200" y="1600200"/>
            <a:ext cx="8458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remove-first-even : LOI -&gt; LOI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(remove-first-even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empty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(if (even?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        </a:t>
            </a:r>
            <a:r>
              <a:rPr lang="en-US" sz="20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(rest </a:t>
            </a:r>
            <a:r>
              <a:rPr lang="en-US" sz="2000" b="1" dirty="0" err="1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        (cons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             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(remove-first-even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))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]))</a:t>
            </a:r>
            <a:endParaRPr lang="en-US" sz="2000" b="1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114800" y="3124200"/>
            <a:ext cx="4343400" cy="914400"/>
            <a:chOff x="4114800" y="3124200"/>
            <a:chExt cx="4343400" cy="914400"/>
          </a:xfrm>
        </p:grpSpPr>
        <p:sp>
          <p:nvSpPr>
            <p:cNvPr id="21" name="Rectangle 20"/>
            <p:cNvSpPr/>
            <p:nvPr/>
          </p:nvSpPr>
          <p:spPr>
            <a:xfrm>
              <a:off x="6019800" y="3124200"/>
              <a:ext cx="2438400" cy="914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This is OK: you don’t have to recur if you don’t need to.</a:t>
              </a:r>
            </a:p>
          </p:txBody>
        </p:sp>
        <p:cxnSp>
          <p:nvCxnSpPr>
            <p:cNvPr id="23" name="Straight Arrow Connector 22"/>
            <p:cNvCxnSpPr>
              <a:stCxn id="21" idx="1"/>
            </p:cNvCxnSpPr>
            <p:nvPr/>
          </p:nvCxnSpPr>
          <p:spPr>
            <a:xfrm flipH="1">
              <a:off x="4114800" y="3581400"/>
              <a:ext cx="19050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74675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/>
      <p:bldP spid="15" grpId="1"/>
      <p:bldP spid="2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5: remove-first-even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609600" y="1647825"/>
            <a:ext cx="8458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remove-first-even : LOI -&gt; LOI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(remove-first-even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empty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(even?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20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(rest </a:t>
            </a:r>
            <a:r>
              <a:rPr lang="en-US" sz="2000" b="1" dirty="0" err="1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)]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[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(cons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    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(remove-first-even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]))</a:t>
            </a:r>
            <a:endParaRPr lang="en-US" sz="2000" b="1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38400" y="4734864"/>
            <a:ext cx="3810000" cy="1676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Again, here's another version of remove-first-even that is acceptable.   It's OK to vary the template, but you'll be less likely to make mistakes if you stick close to the template.</a:t>
            </a:r>
          </a:p>
        </p:txBody>
      </p:sp>
    </p:spTree>
    <p:extLst>
      <p:ext uri="{BB962C8B-B14F-4D97-AF65-F5344CB8AC3E}">
        <p14:creationId xmlns:p14="http://schemas.microsoft.com/office/powerpoint/2010/main" val="57154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Review: The </a:t>
            </a:r>
            <a:r>
              <a:rPr lang="en-US" dirty="0" err="1"/>
              <a:t>ListOfX</a:t>
            </a:r>
            <a:r>
              <a:rPr lang="en-US" dirty="0"/>
              <a:t> Data Definition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dirty="0" err="1"/>
              <a:t>ListOfX</a:t>
            </a:r>
            <a:r>
              <a:rPr lang="en-US" dirty="0"/>
              <a:t> is one of</a:t>
            </a:r>
          </a:p>
          <a:p>
            <a:r>
              <a:rPr lang="en-US" dirty="0"/>
              <a:t>-- empty   </a:t>
            </a:r>
          </a:p>
          <a:p>
            <a:r>
              <a:rPr lang="en-US" dirty="0"/>
              <a:t>-- (cons X </a:t>
            </a:r>
            <a:r>
              <a:rPr lang="en-US" dirty="0" err="1"/>
              <a:t>ListOfX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191000" y="4038601"/>
            <a:ext cx="4149090" cy="10667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sz="2400" dirty="0">
                <a:solidFill>
                  <a:schemeClr val="tx1"/>
                </a:solidFill>
              </a:rPr>
              <a:t>Here is the data definition for a list of X's</a:t>
            </a:r>
          </a:p>
        </p:txBody>
      </p:sp>
    </p:spTree>
    <p:extLst>
      <p:ext uri="{BB962C8B-B14F-4D97-AF65-F5344CB8AC3E}">
        <p14:creationId xmlns:p14="http://schemas.microsoft.com/office/powerpoint/2010/main" val="24957466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should now be able to:</a:t>
            </a:r>
          </a:p>
          <a:p>
            <a:pPr lvl="1"/>
            <a:r>
              <a:rPr lang="en-US" dirty="0"/>
              <a:t>write down the template for a list data definition</a:t>
            </a:r>
          </a:p>
          <a:p>
            <a:pPr lvl="1"/>
            <a:r>
              <a:rPr lang="en-US" dirty="0"/>
              <a:t>use structural decomposition to define simple functions on lists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9710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/>
              <a:t>Do Guided Practice 4.3</a:t>
            </a:r>
            <a:endParaRPr lang="en-US" dirty="0"/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61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definition is self-referential.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dirty="0" err="1"/>
              <a:t>ListOfX</a:t>
            </a:r>
            <a:r>
              <a:rPr lang="en-US" dirty="0"/>
              <a:t> is one of</a:t>
            </a:r>
          </a:p>
          <a:p>
            <a:r>
              <a:rPr lang="en-US" dirty="0"/>
              <a:t>-- empty   </a:t>
            </a:r>
          </a:p>
          <a:p>
            <a:r>
              <a:rPr lang="en-US" dirty="0"/>
              <a:t>-- (cons X </a:t>
            </a:r>
            <a:r>
              <a:rPr lang="en-US" dirty="0" err="1"/>
              <a:t>ListOfX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4</a:t>
            </a:fld>
            <a:endParaRPr lang="en-US"/>
          </a:p>
        </p:txBody>
      </p:sp>
      <p:sp>
        <p:nvSpPr>
          <p:cNvPr id="5" name="Bent Arrow 4"/>
          <p:cNvSpPr/>
          <p:nvPr/>
        </p:nvSpPr>
        <p:spPr>
          <a:xfrm flipH="1">
            <a:off x="2819400" y="1600199"/>
            <a:ext cx="1371600" cy="1219201"/>
          </a:xfrm>
          <a:prstGeom prst="bentArrow">
            <a:avLst>
              <a:gd name="adj1" fmla="val 23858"/>
              <a:gd name="adj2" fmla="val 23847"/>
              <a:gd name="adj3" fmla="val 25000"/>
              <a:gd name="adj4" fmla="val 29957"/>
            </a:avLst>
          </a:prstGeom>
          <a:solidFill>
            <a:srgbClr val="FF0000">
              <a:alpha val="2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304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 for List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list-fn :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ListOfX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-&gt; ??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list-fn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 ...]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[else (... (first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     (</a:t>
            </a:r>
            <a:r>
              <a:rPr lang="en-US" sz="2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list-fn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(rest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)))]))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004619" y="5058492"/>
            <a:ext cx="3097161" cy="12978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tailEnd type="stealth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Observe that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dirty="0"/>
              <a:t> is non-empty when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first</a:t>
            </a:r>
            <a:r>
              <a:rPr lang="en-US" dirty="0"/>
              <a:t> and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rest</a:t>
            </a:r>
            <a:r>
              <a:rPr lang="en-US" dirty="0"/>
              <a:t> are called, so their WHERE-clauses are satisfied.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4716821"/>
            <a:ext cx="4419600" cy="1981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Here is the template for list data. It is just like a template for mixed data, with one change. In the second case, we get to use not just </a:t>
            </a:r>
            <a:r>
              <a:rPr lang="en-US" sz="2000" b="1" dirty="0">
                <a:solidFill>
                  <a:schemeClr val="tx1"/>
                </a:solidFill>
              </a:rPr>
              <a:t>(rest </a:t>
            </a:r>
            <a:r>
              <a:rPr lang="en-US" sz="2000" b="1" dirty="0" err="1">
                <a:solidFill>
                  <a:schemeClr val="tx1"/>
                </a:solidFill>
              </a:rPr>
              <a:t>lst</a:t>
            </a:r>
            <a:r>
              <a:rPr lang="en-US" sz="2000" b="1" dirty="0">
                <a:solidFill>
                  <a:schemeClr val="tx1"/>
                </a:solidFill>
              </a:rPr>
              <a:t>)</a:t>
            </a:r>
            <a:r>
              <a:rPr lang="en-US" sz="2000" dirty="0">
                <a:solidFill>
                  <a:schemeClr val="tx1"/>
                </a:solidFill>
              </a:rPr>
              <a:t> but </a:t>
            </a:r>
            <a:r>
              <a:rPr lang="en-US" sz="2000" b="1" dirty="0">
                <a:solidFill>
                  <a:schemeClr val="tx1"/>
                </a:solidFill>
              </a:rPr>
              <a:t>(list-</a:t>
            </a:r>
            <a:r>
              <a:rPr lang="en-US" sz="2000" b="1" dirty="0" err="1">
                <a:solidFill>
                  <a:schemeClr val="tx1"/>
                </a:solidFill>
              </a:rPr>
              <a:t>fn</a:t>
            </a:r>
            <a:r>
              <a:rPr lang="en-US" sz="2000" b="1" dirty="0">
                <a:solidFill>
                  <a:schemeClr val="tx1"/>
                </a:solidFill>
              </a:rPr>
              <a:t> (rest </a:t>
            </a:r>
            <a:r>
              <a:rPr lang="en-US" sz="2000" b="1" dirty="0" err="1">
                <a:solidFill>
                  <a:schemeClr val="tx1"/>
                </a:solidFill>
              </a:rPr>
              <a:t>lst</a:t>
            </a:r>
            <a:r>
              <a:rPr lang="en-US" sz="2000" b="1" dirty="0">
                <a:solidFill>
                  <a:schemeClr val="tx1"/>
                </a:solidFill>
              </a:rPr>
              <a:t>))</a:t>
            </a:r>
            <a:r>
              <a:rPr lang="en-US" sz="2000" dirty="0">
                <a:solidFill>
                  <a:schemeClr val="tx1"/>
                </a:solidFill>
              </a:rPr>
              <a:t> .  This important change is shown in red.  </a:t>
            </a:r>
          </a:p>
        </p:txBody>
      </p:sp>
    </p:spTree>
    <p:extLst>
      <p:ext uri="{BB962C8B-B14F-4D97-AF65-F5344CB8AC3E}">
        <p14:creationId xmlns:p14="http://schemas.microsoft.com/office/powerpoint/2010/main" val="1700737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template is </a:t>
            </a:r>
            <a:r>
              <a:rPr lang="en-US" i="1" dirty="0">
                <a:solidFill>
                  <a:srgbClr val="FF0000"/>
                </a:solidFill>
              </a:rPr>
              <a:t>self-referential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list-fn :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ListOfX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-&gt; ??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list-fn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 ...]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[else (... (first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     (</a:t>
            </a:r>
            <a:r>
              <a:rPr lang="en-US" sz="2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list-fn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(rest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)))]))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Up Arrow 3"/>
          <p:cNvSpPr/>
          <p:nvPr/>
        </p:nvSpPr>
        <p:spPr>
          <a:xfrm rot="19782381">
            <a:off x="3856421" y="2371538"/>
            <a:ext cx="484632" cy="2012975"/>
          </a:xfrm>
          <a:prstGeom prst="upArrow">
            <a:avLst/>
          </a:prstGeom>
          <a:solidFill>
            <a:schemeClr val="accent1">
              <a:alpha val="53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29000" y="4876800"/>
            <a:ext cx="4572000" cy="1600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r>
              <a:rPr lang="en-US" sz="2400" i="1" dirty="0">
                <a:solidFill>
                  <a:srgbClr val="FF0000"/>
                </a:solidFill>
              </a:rPr>
              <a:t>New Slogan: Self-reference in the data definition leads to self-reference in the template.</a:t>
            </a:r>
          </a:p>
        </p:txBody>
      </p:sp>
      <p:sp>
        <p:nvSpPr>
          <p:cNvPr id="8" name="Rectangle 7"/>
          <p:cNvSpPr/>
          <p:nvPr/>
        </p:nvSpPr>
        <p:spPr>
          <a:xfrm>
            <a:off x="194310" y="4379042"/>
            <a:ext cx="3097161" cy="1297858"/>
          </a:xfrm>
          <a:prstGeom prst="rect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(rest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</a:t>
            </a:r>
            <a:r>
              <a:rPr lang="en-US" sz="2400" dirty="0"/>
              <a:t> is a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ListOfX</a:t>
            </a:r>
            <a:r>
              <a:rPr lang="en-US" sz="2400" dirty="0">
                <a:cs typeface="Consolas" pitchFamily="49" charset="0"/>
              </a:rPr>
              <a:t>, </a:t>
            </a:r>
            <a:r>
              <a:rPr lang="en-US" sz="2400" dirty="0"/>
              <a:t>so call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list-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fn</a:t>
            </a:r>
            <a:r>
              <a:rPr lang="en-US" sz="2400" dirty="0"/>
              <a:t> on it</a:t>
            </a:r>
          </a:p>
        </p:txBody>
      </p:sp>
    </p:spTree>
    <p:extLst>
      <p:ext uri="{BB962C8B-B14F-4D97-AF65-F5344CB8AC3E}">
        <p14:creationId xmlns:p14="http://schemas.microsoft.com/office/powerpoint/2010/main" val="1833632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Let's add this to the recipe for writing a template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5347466"/>
              </p:ext>
            </p:extLst>
          </p:nvPr>
        </p:nvGraphicFramePr>
        <p:xfrm>
          <a:off x="457200" y="1981200"/>
          <a:ext cx="82296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Does the data definition distinguish among different subclasses of data?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Your template needs as many </a:t>
                      </a:r>
                      <a:r>
                        <a:rPr lang="en-US" dirty="0" err="1">
                          <a:hlinkClick r:id="rId2"/>
                        </a:rPr>
                        <a:t>cond</a:t>
                      </a:r>
                      <a:r>
                        <a:rPr lang="en-US" dirty="0"/>
                        <a:t> clauses as subclasses that the data definition distinguishes.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How do the subclasses differ from each other?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 the differences to formulate a condition per clause.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 any of the clauses deal with structured values?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If so, add appropriate selector expressions to the clause.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Does the data definition use self-references?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Formulate ``natural recursions'' for the template to represent the self-references of the data definition.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04800" y="5624512"/>
            <a:ext cx="46482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We got the list template by following the template recipe and adding one more step.</a:t>
            </a:r>
          </a:p>
        </p:txBody>
      </p:sp>
    </p:spTree>
    <p:extLst>
      <p:ext uri="{BB962C8B-B14F-4D97-AF65-F5344CB8AC3E}">
        <p14:creationId xmlns:p14="http://schemas.microsoft.com/office/powerpoint/2010/main" val="621977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list-fn :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ListOfX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-&gt; ??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list-fn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[]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[]))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list-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fn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ListOfX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-&gt; ??</a:t>
            </a:r>
          </a:p>
          <a:p>
            <a:pPr>
              <a:buFont typeface="Arial" pitchFamily="34" charset="0"/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list-</a:t>
            </a:r>
            <a:r>
              <a:rPr lang="en-US" sz="28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 ...]</a:t>
            </a:r>
          </a:p>
          <a:p>
            <a:pPr>
              <a:buFont typeface="Arial" pitchFamily="34" charset="0"/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[else ...]))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b="1" kern="1200">
                <a:solidFill>
                  <a:schemeClr val="tx1"/>
                </a:solidFill>
                <a:latin typeface="Consolas" pitchFamily="49" charset="0"/>
                <a:ea typeface="+mn-ea"/>
                <a:cs typeface="Consolas" pitchFamily="49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;; list-</a:t>
            </a:r>
            <a:r>
              <a:rPr lang="en-US" sz="2800" dirty="0" err="1"/>
              <a:t>fn</a:t>
            </a:r>
            <a:r>
              <a:rPr lang="en-US" sz="2800" dirty="0"/>
              <a:t> : </a:t>
            </a:r>
            <a:r>
              <a:rPr lang="en-US" sz="2800" dirty="0" err="1"/>
              <a:t>ListOfX</a:t>
            </a:r>
            <a:r>
              <a:rPr lang="en-US" sz="2800" dirty="0"/>
              <a:t> -&gt; ??</a:t>
            </a:r>
          </a:p>
          <a:p>
            <a:r>
              <a:rPr lang="en-US" sz="2800" dirty="0"/>
              <a:t>(define (</a:t>
            </a:r>
            <a:r>
              <a:rPr lang="en-US" sz="2800" dirty="0">
                <a:solidFill>
                  <a:srgbClr val="FF0000"/>
                </a:solidFill>
              </a:rPr>
              <a:t>list-</a:t>
            </a:r>
            <a:r>
              <a:rPr lang="en-US" sz="2800" dirty="0" err="1">
                <a:solidFill>
                  <a:srgbClr val="FF0000"/>
                </a:solidFill>
              </a:rPr>
              <a:t>fn</a:t>
            </a:r>
            <a:r>
              <a:rPr lang="en-US" sz="2800" dirty="0"/>
              <a:t> </a:t>
            </a:r>
            <a:r>
              <a:rPr lang="en-US" sz="2800" dirty="0" err="1"/>
              <a:t>lst</a:t>
            </a:r>
            <a:r>
              <a:rPr lang="en-US" sz="2800" dirty="0"/>
              <a:t>)</a:t>
            </a:r>
          </a:p>
          <a:p>
            <a:r>
              <a:rPr lang="en-US" sz="2800" dirty="0"/>
              <a:t>  (</a:t>
            </a:r>
            <a:r>
              <a:rPr lang="en-US" sz="2800" dirty="0" err="1"/>
              <a:t>cond</a:t>
            </a:r>
            <a:endParaRPr lang="en-US" sz="2800" dirty="0"/>
          </a:p>
          <a:p>
            <a:r>
              <a:rPr lang="en-US" sz="2800" dirty="0"/>
              <a:t>    [(empty? </a:t>
            </a:r>
            <a:r>
              <a:rPr lang="en-US" sz="2800" dirty="0" err="1"/>
              <a:t>lst</a:t>
            </a:r>
            <a:r>
              <a:rPr lang="en-US" sz="2800" dirty="0"/>
              <a:t>) ...]</a:t>
            </a:r>
          </a:p>
          <a:p>
            <a:r>
              <a:rPr lang="en-US" sz="2800" dirty="0"/>
              <a:t>    [else (... (first </a:t>
            </a:r>
            <a:r>
              <a:rPr lang="en-US" sz="2800" dirty="0" err="1"/>
              <a:t>lst</a:t>
            </a:r>
            <a:r>
              <a:rPr lang="en-US" sz="2800" dirty="0"/>
              <a:t>)</a:t>
            </a:r>
          </a:p>
          <a:p>
            <a:r>
              <a:rPr lang="en-US" sz="2800" dirty="0"/>
              <a:t>               (rest </a:t>
            </a:r>
            <a:r>
              <a:rPr lang="en-US" sz="2800" dirty="0" err="1"/>
              <a:t>lst</a:t>
            </a:r>
            <a:r>
              <a:rPr lang="en-US" sz="2800" dirty="0"/>
              <a:t>))]))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b="1" kern="1200">
                <a:solidFill>
                  <a:schemeClr val="tx1"/>
                </a:solidFill>
                <a:latin typeface="Consolas" pitchFamily="49" charset="0"/>
                <a:ea typeface="+mn-ea"/>
                <a:cs typeface="Consolas" pitchFamily="49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;; list-</a:t>
            </a:r>
            <a:r>
              <a:rPr lang="en-US" sz="2800" dirty="0" err="1"/>
              <a:t>fn</a:t>
            </a:r>
            <a:r>
              <a:rPr lang="en-US" sz="2800" dirty="0"/>
              <a:t> : </a:t>
            </a:r>
            <a:r>
              <a:rPr lang="en-US" sz="2800" dirty="0" err="1"/>
              <a:t>ListOfX</a:t>
            </a:r>
            <a:r>
              <a:rPr lang="en-US" sz="2800" dirty="0"/>
              <a:t> -&gt; ??</a:t>
            </a:r>
          </a:p>
          <a:p>
            <a:r>
              <a:rPr lang="en-US" sz="2800" dirty="0"/>
              <a:t>(define (</a:t>
            </a:r>
            <a:r>
              <a:rPr lang="en-US" sz="2800" dirty="0">
                <a:solidFill>
                  <a:srgbClr val="FF0000"/>
                </a:solidFill>
              </a:rPr>
              <a:t>list-</a:t>
            </a:r>
            <a:r>
              <a:rPr lang="en-US" sz="2800" dirty="0" err="1">
                <a:solidFill>
                  <a:srgbClr val="FF0000"/>
                </a:solidFill>
              </a:rPr>
              <a:t>fn</a:t>
            </a:r>
            <a:r>
              <a:rPr lang="en-US" sz="2800" dirty="0"/>
              <a:t> </a:t>
            </a:r>
            <a:r>
              <a:rPr lang="en-US" sz="2800" dirty="0" err="1"/>
              <a:t>lst</a:t>
            </a:r>
            <a:r>
              <a:rPr lang="en-US" sz="2800" dirty="0"/>
              <a:t>)</a:t>
            </a:r>
          </a:p>
          <a:p>
            <a:r>
              <a:rPr lang="en-US" sz="2800" dirty="0"/>
              <a:t>  (</a:t>
            </a:r>
            <a:r>
              <a:rPr lang="en-US" sz="2800" dirty="0" err="1"/>
              <a:t>cond</a:t>
            </a:r>
            <a:endParaRPr lang="en-US" sz="2800" dirty="0"/>
          </a:p>
          <a:p>
            <a:r>
              <a:rPr lang="en-US" sz="2800" dirty="0"/>
              <a:t>    [(empty? </a:t>
            </a:r>
            <a:r>
              <a:rPr lang="en-US" sz="2800" dirty="0" err="1"/>
              <a:t>lst</a:t>
            </a:r>
            <a:r>
              <a:rPr lang="en-US" sz="2800" dirty="0"/>
              <a:t>) ...]</a:t>
            </a:r>
          </a:p>
          <a:p>
            <a:r>
              <a:rPr lang="en-US" sz="2800" dirty="0"/>
              <a:t>    [else (... (first </a:t>
            </a:r>
            <a:r>
              <a:rPr lang="en-US" sz="2800" dirty="0" err="1"/>
              <a:t>lst</a:t>
            </a:r>
            <a:r>
              <a:rPr lang="en-US" sz="2800" dirty="0"/>
              <a:t>)</a:t>
            </a:r>
          </a:p>
          <a:p>
            <a:r>
              <a:rPr lang="en-US" sz="2800" dirty="0"/>
              <a:t>               (</a:t>
            </a:r>
            <a:r>
              <a:rPr lang="en-US" sz="2800" dirty="0">
                <a:solidFill>
                  <a:srgbClr val="FF0000"/>
                </a:solidFill>
              </a:rPr>
              <a:t>list-</a:t>
            </a:r>
            <a:r>
              <a:rPr lang="en-US" sz="2800" dirty="0" err="1">
                <a:solidFill>
                  <a:srgbClr val="FF0000"/>
                </a:solidFill>
              </a:rPr>
              <a:t>fn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(rest </a:t>
            </a:r>
            <a:r>
              <a:rPr lang="en-US" sz="2800" dirty="0" err="1"/>
              <a:t>lst</a:t>
            </a:r>
            <a:r>
              <a:rPr lang="en-US" sz="2800" dirty="0"/>
              <a:t>))]))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Let's see how the four steps in the template recipe show up in the list template.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" y="4724400"/>
            <a:ext cx="6302326" cy="1920557"/>
          </a:xfrm>
          <a:prstGeom prst="rect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>
                <a:cs typeface="Consolas"/>
              </a:rPr>
              <a:t>1. Write a </a:t>
            </a:r>
            <a:r>
              <a:rPr lang="en-US" sz="2400" dirty="0" err="1">
                <a:cs typeface="Consolas"/>
              </a:rPr>
              <a:t>cond</a:t>
            </a:r>
            <a:r>
              <a:rPr lang="en-US" sz="2400" dirty="0">
                <a:cs typeface="Consolas"/>
              </a:rPr>
              <a:t> clause with the correct number of clauses.</a:t>
            </a:r>
          </a:p>
          <a:p>
            <a:r>
              <a:rPr lang="en-US" sz="2400" dirty="0">
                <a:solidFill>
                  <a:schemeClr val="bg2">
                    <a:lumMod val="50000"/>
                  </a:schemeClr>
                </a:solidFill>
                <a:cs typeface="Consolas"/>
              </a:rPr>
              <a:t>2. Write predicates that distinguish the cases.</a:t>
            </a:r>
          </a:p>
          <a:p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3. For mixed data, add selectors</a:t>
            </a:r>
          </a:p>
          <a:p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4. For recursive data, add a recursive call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28600" y="4724400"/>
            <a:ext cx="6302326" cy="1920557"/>
          </a:xfrm>
          <a:prstGeom prst="rect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>
                <a:cs typeface="Consolas"/>
              </a:rPr>
              <a:t>1. Write a </a:t>
            </a:r>
            <a:r>
              <a:rPr lang="en-US" sz="2400" dirty="0" err="1">
                <a:cs typeface="Consolas"/>
              </a:rPr>
              <a:t>cond</a:t>
            </a:r>
            <a:r>
              <a:rPr lang="en-US" sz="2400" dirty="0">
                <a:cs typeface="Consolas"/>
              </a:rPr>
              <a:t> clause with the correct number of clauses.</a:t>
            </a:r>
          </a:p>
          <a:p>
            <a:r>
              <a:rPr lang="en-US" sz="2400" dirty="0">
                <a:solidFill>
                  <a:schemeClr val="tx1"/>
                </a:solidFill>
                <a:cs typeface="Consolas"/>
              </a:rPr>
              <a:t>2. Write predicates that distinguish the cases.</a:t>
            </a:r>
          </a:p>
          <a:p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3. For mixed data, add selectors</a:t>
            </a:r>
          </a:p>
          <a:p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4. For recursive data, add a recursive call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28600" y="4724400"/>
            <a:ext cx="6302326" cy="1920557"/>
          </a:xfrm>
          <a:prstGeom prst="rect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>
                <a:cs typeface="Consolas"/>
              </a:rPr>
              <a:t>1. Write a </a:t>
            </a:r>
            <a:r>
              <a:rPr lang="en-US" sz="2400" dirty="0" err="1">
                <a:cs typeface="Consolas"/>
              </a:rPr>
              <a:t>cond</a:t>
            </a:r>
            <a:r>
              <a:rPr lang="en-US" sz="2400" dirty="0">
                <a:cs typeface="Consolas"/>
              </a:rPr>
              <a:t> clause with the correct number of clauses.</a:t>
            </a:r>
          </a:p>
          <a:p>
            <a:r>
              <a:rPr lang="en-US" sz="2400" dirty="0">
                <a:solidFill>
                  <a:schemeClr val="tx1"/>
                </a:solidFill>
                <a:cs typeface="Consolas"/>
              </a:rPr>
              <a:t>2. Write predicates that distinguish the cases.</a:t>
            </a:r>
          </a:p>
          <a:p>
            <a:r>
              <a:rPr lang="en-US" sz="2400" dirty="0">
                <a:solidFill>
                  <a:schemeClr val="tx1"/>
                </a:solidFill>
              </a:rPr>
              <a:t>3. For mixed data, add selectors</a:t>
            </a:r>
          </a:p>
          <a:p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4. For recursive data, add a recursive call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28600" y="4724400"/>
            <a:ext cx="6302326" cy="1920557"/>
          </a:xfrm>
          <a:prstGeom prst="rect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>
                <a:cs typeface="Consolas"/>
              </a:rPr>
              <a:t>1. Write a </a:t>
            </a:r>
            <a:r>
              <a:rPr lang="en-US" sz="2400" dirty="0" err="1">
                <a:cs typeface="Consolas"/>
              </a:rPr>
              <a:t>cond</a:t>
            </a:r>
            <a:r>
              <a:rPr lang="en-US" sz="2400" dirty="0">
                <a:cs typeface="Consolas"/>
              </a:rPr>
              <a:t> clause with the correct number of clauses.</a:t>
            </a:r>
          </a:p>
          <a:p>
            <a:r>
              <a:rPr lang="en-US" sz="2400" dirty="0">
                <a:solidFill>
                  <a:schemeClr val="tx1"/>
                </a:solidFill>
                <a:cs typeface="Consolas"/>
              </a:rPr>
              <a:t>2. Write predicates that distinguish the cases.</a:t>
            </a:r>
          </a:p>
          <a:p>
            <a:r>
              <a:rPr lang="en-US" sz="2400" dirty="0">
                <a:solidFill>
                  <a:schemeClr val="tx1"/>
                </a:solidFill>
              </a:rPr>
              <a:t>3. For mixed data, add selectors</a:t>
            </a:r>
          </a:p>
          <a:p>
            <a:r>
              <a:rPr lang="en-US" sz="2400" dirty="0">
                <a:solidFill>
                  <a:schemeClr val="tx1"/>
                </a:solidFill>
              </a:rPr>
              <a:t>4. For recursive data, add a recursive call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43600" y="5333048"/>
            <a:ext cx="3112840" cy="105251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>
              <a:defRPr sz="2000"/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1600" dirty="0"/>
              <a:t>Observe that </a:t>
            </a:r>
            <a:r>
              <a:rPr lang="en-US" sz="1600" b="1" dirty="0"/>
              <a:t>(cons X </a:t>
            </a:r>
            <a:r>
              <a:rPr lang="en-US" sz="1600" b="1" dirty="0" err="1"/>
              <a:t>ListOfX</a:t>
            </a:r>
            <a:r>
              <a:rPr lang="en-US" sz="1600" b="1" dirty="0"/>
              <a:t>) </a:t>
            </a:r>
            <a:r>
              <a:rPr lang="en-US" sz="1600" dirty="0"/>
              <a:t>was a structured value, and that </a:t>
            </a:r>
            <a:r>
              <a:rPr lang="en-US" sz="1600" b="1" dirty="0"/>
              <a:t>(first </a:t>
            </a:r>
            <a:r>
              <a:rPr lang="en-US" sz="1600" b="1" dirty="0" err="1"/>
              <a:t>lst</a:t>
            </a:r>
            <a:r>
              <a:rPr lang="en-US" sz="1600" b="1" dirty="0"/>
              <a:t>) </a:t>
            </a:r>
            <a:r>
              <a:rPr lang="en-US" sz="1600" dirty="0"/>
              <a:t>and </a:t>
            </a:r>
            <a:r>
              <a:rPr lang="en-US" sz="1600" b="1" dirty="0"/>
              <a:t>(rest </a:t>
            </a:r>
            <a:r>
              <a:rPr lang="en-US" sz="1600" b="1" dirty="0" err="1"/>
              <a:t>lst</a:t>
            </a:r>
            <a:r>
              <a:rPr lang="en-US" sz="1600" b="1" dirty="0"/>
              <a:t>) </a:t>
            </a:r>
            <a:r>
              <a:rPr lang="en-US" sz="1600" dirty="0"/>
              <a:t>were the appropriate selector expressions</a:t>
            </a:r>
          </a:p>
        </p:txBody>
      </p:sp>
    </p:spTree>
    <p:extLst>
      <p:ext uri="{BB962C8B-B14F-4D97-AF65-F5344CB8AC3E}">
        <p14:creationId xmlns:p14="http://schemas.microsoft.com/office/powerpoint/2010/main" val="2507602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0" grpId="1" animBg="1"/>
      <p:bldP spid="14" grpId="0" animBg="1"/>
      <p:bldP spid="14" grpId="1" animBg="1"/>
      <p:bldP spid="16" grpId="0" animBg="1"/>
      <p:bldP spid="5" grpId="0" animBg="1"/>
      <p:bldP spid="11" grpId="0" animBg="1"/>
      <p:bldP spid="11" grpId="1" animBg="1"/>
      <p:bldP spid="15" grpId="0" animBg="1"/>
      <p:bldP spid="15" grpId="1" animBg="1"/>
      <p:bldP spid="17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From Template to Function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Remember that when we use a template, all we do is fill in the blanks.</a:t>
            </a:r>
          </a:p>
          <a:p>
            <a:r>
              <a:rPr lang="en-US" dirty="0"/>
              <a:t>For each blank, we had a question to answer:</a:t>
            </a:r>
          </a:p>
          <a:p>
            <a:pPr lvl="1"/>
            <a:r>
              <a:rPr lang="en-US" dirty="0"/>
              <a:t>"What's the answer for a red light?"</a:t>
            </a:r>
          </a:p>
          <a:p>
            <a:pPr lvl="1"/>
            <a:r>
              <a:rPr lang="en-US" dirty="0"/>
              <a:t>"What's the answer for a yellow light?"</a:t>
            </a:r>
          </a:p>
          <a:p>
            <a:pPr lvl="1"/>
            <a:r>
              <a:rPr lang="en-US" dirty="0"/>
              <a:t>"What's the answer for a green light?"</a:t>
            </a:r>
          </a:p>
          <a:p>
            <a:r>
              <a:rPr lang="en-US" dirty="0"/>
              <a:t>The questions are the same, no matter what the function is.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652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88e803a909feaa554f3ea4c275832e36bc9698d"/>
  <p:tag name="ISPRING_RESOURCE_PATHS_HASH_2" val="32c4153e5d9a12be7a8cf4b227354fb9174d46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3461</TotalTime>
  <Words>2783</Words>
  <Application>Microsoft Office PowerPoint</Application>
  <PresentationFormat>On-screen Show (4:3)</PresentationFormat>
  <Paragraphs>379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Arial</vt:lpstr>
      <vt:lpstr>Calibri</vt:lpstr>
      <vt:lpstr>CMMI10</vt:lpstr>
      <vt:lpstr>CMR10</vt:lpstr>
      <vt:lpstr>CMSY10ORIG</vt:lpstr>
      <vt:lpstr>Consolas</vt:lpstr>
      <vt:lpstr>Courier New</vt:lpstr>
      <vt:lpstr>Helvetica Neue</vt:lpstr>
      <vt:lpstr>1_Office Theme</vt:lpstr>
      <vt:lpstr>Using the List Template</vt:lpstr>
      <vt:lpstr>Learning Objectives</vt:lpstr>
      <vt:lpstr>Review: The ListOfX Data Definition</vt:lpstr>
      <vt:lpstr>This definition is self-referential.</vt:lpstr>
      <vt:lpstr>Template for List data</vt:lpstr>
      <vt:lpstr>This template is self-referential</vt:lpstr>
      <vt:lpstr>Let's add this to the recipe for writing a template</vt:lpstr>
      <vt:lpstr>Let's see how the four steps in the template recipe show up in the list template.</vt:lpstr>
      <vt:lpstr>From Template to Function Definition</vt:lpstr>
      <vt:lpstr>Template Questions for TLState</vt:lpstr>
      <vt:lpstr>Template questions for ListOfX</vt:lpstr>
      <vt:lpstr>Let’s do some examples</vt:lpstr>
      <vt:lpstr>Example 1: lon-length</vt:lpstr>
      <vt:lpstr>Example 1: lon-length</vt:lpstr>
      <vt:lpstr>Example 1: lon-length</vt:lpstr>
      <vt:lpstr>The code is self-referential, too</vt:lpstr>
      <vt:lpstr>Example 2: lon-sum</vt:lpstr>
      <vt:lpstr>Example 2: lon-sum</vt:lpstr>
      <vt:lpstr>Watch this work:</vt:lpstr>
      <vt:lpstr>Example 3: double-all</vt:lpstr>
      <vt:lpstr>Example 3: double-all</vt:lpstr>
      <vt:lpstr>Example 4: remove-evens</vt:lpstr>
      <vt:lpstr>Example 4: remove-evens</vt:lpstr>
      <vt:lpstr>Example 4: remove-evens</vt:lpstr>
      <vt:lpstr>Example 4: remove-evens</vt:lpstr>
      <vt:lpstr>Example 4: remove-evens</vt:lpstr>
      <vt:lpstr>Example 5: remove-first-even</vt:lpstr>
      <vt:lpstr>Example 5: remove-first-even</vt:lpstr>
      <vt:lpstr>Example 5: remove-first-even</vt:lpstr>
      <vt:lpstr>Summary</vt:lpstr>
      <vt:lpstr>Next Steps</vt:lpstr>
    </vt:vector>
  </TitlesOfParts>
  <Company>Northeastern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images and scenes</dc:title>
  <dc:creator>Mitchell Wand</dc:creator>
  <cp:lastModifiedBy>Mitchell Wand</cp:lastModifiedBy>
  <cp:revision>114</cp:revision>
  <dcterms:created xsi:type="dcterms:W3CDTF">2010-06-24T16:22:15Z</dcterms:created>
  <dcterms:modified xsi:type="dcterms:W3CDTF">2016-08-14T13:53:10Z</dcterms:modified>
</cp:coreProperties>
</file>